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79" r:id="rId4"/>
    <p:sldId id="268" r:id="rId5"/>
    <p:sldId id="280" r:id="rId6"/>
    <p:sldId id="277" r:id="rId7"/>
    <p:sldId id="276" r:id="rId8"/>
    <p:sldId id="264" r:id="rId9"/>
    <p:sldId id="281" r:id="rId10"/>
    <p:sldId id="282" r:id="rId11"/>
    <p:sldId id="283" r:id="rId12"/>
    <p:sldId id="269" r:id="rId13"/>
    <p:sldId id="267" r:id="rId14"/>
    <p:sldId id="284" r:id="rId15"/>
    <p:sldId id="288" r:id="rId16"/>
    <p:sldId id="287" r:id="rId17"/>
    <p:sldId id="285" r:id="rId18"/>
    <p:sldId id="290" r:id="rId19"/>
    <p:sldId id="291" r:id="rId20"/>
    <p:sldId id="292" r:id="rId21"/>
    <p:sldId id="293" r:id="rId22"/>
    <p:sldId id="294" r:id="rId23"/>
    <p:sldId id="289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8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99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3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42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22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85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11/11/2023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2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11/11/2023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3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11/11/2023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26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77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11/11/2023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9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11/11/2023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92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11/11/2023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625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HoAnhKhoaVN/STR_Vietnam_Temple/blob/master/dataset/labeling/sac_phong/Cach_gan_nhan_sac_phong_bang_PPOCR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HoAnhKhoaVN/STR_Vietnam_Temple/blob/master/my_ocr/det/eval/cach_danh_gia_bang_CLEval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3.08152.pdf" TargetMode="External"/><Relationship Id="rId2" Type="http://schemas.openxmlformats.org/officeDocument/2006/relationships/hyperlink" Target="https://github.com/PaddlePaddle/PaddleOCR/blob/dygraph/doc/doc_ch/dataset/datasets.md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 descr="A green and purple background with cubes&#10;&#10;Description automatically generated">
            <a:extLst>
              <a:ext uri="{FF2B5EF4-FFF2-40B4-BE49-F238E27FC236}">
                <a16:creationId xmlns:a16="http://schemas.microsoft.com/office/drawing/2014/main" id="{C70A0FB6-1587-97A4-3D11-0AFCE43C2C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244" b="1"/>
          <a:stretch/>
        </p:blipFill>
        <p:spPr>
          <a:xfrm>
            <a:off x="-1" y="0"/>
            <a:ext cx="12189789" cy="6873457"/>
          </a:xfrm>
          <a:prstGeom prst="rect">
            <a:avLst/>
          </a:prstGeom>
          <a:ln w="12700">
            <a:noFill/>
          </a:ln>
        </p:spPr>
      </p:pic>
      <p:grpSp>
        <p:nvGrpSpPr>
          <p:cNvPr id="22" name="Group 11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"/>
            <a:ext cx="12192000" cy="6857996"/>
            <a:chOff x="572" y="-1"/>
            <a:chExt cx="12192000" cy="6857996"/>
          </a:xfrm>
        </p:grpSpPr>
        <p:cxnSp>
          <p:nvCxnSpPr>
            <p:cNvPr id="23" name="Straight Connector 12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2FEC9C-D6D8-6CF7-3365-F93C07AA6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5852" y="1937226"/>
            <a:ext cx="10868971" cy="1738833"/>
          </a:xfrm>
        </p:spPr>
        <p:txBody>
          <a:bodyPr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Báo </a:t>
            </a:r>
            <a:r>
              <a:rPr lang="en-US" dirty="0" err="1">
                <a:solidFill>
                  <a:srgbClr val="FFFFFF"/>
                </a:solidFill>
              </a:rPr>
              <a:t>cáo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kết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quả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từ</a:t>
            </a:r>
            <a:r>
              <a:rPr lang="en-US" dirty="0">
                <a:solidFill>
                  <a:srgbClr val="FFFFFF"/>
                </a:solidFill>
              </a:rPr>
              <a:t> 04 ~11.11.2023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DAEF6-E350-97A7-498E-3AC4506E1386}"/>
              </a:ext>
            </a:extLst>
          </p:cNvPr>
          <p:cNvSpPr txBox="1"/>
          <p:nvPr/>
        </p:nvSpPr>
        <p:spPr>
          <a:xfrm>
            <a:off x="3622417" y="3251634"/>
            <a:ext cx="611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22C15033- Hồ Anh Khoa</a:t>
            </a:r>
          </a:p>
        </p:txBody>
      </p:sp>
    </p:spTree>
    <p:extLst>
      <p:ext uri="{BB962C8B-B14F-4D97-AF65-F5344CB8AC3E}">
        <p14:creationId xmlns:p14="http://schemas.microsoft.com/office/powerpoint/2010/main" val="4061665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F1DEB2-C386-48B3-22B9-EEF4DB3FA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1.4 Minh </a:t>
            </a:r>
            <a:r>
              <a:rPr lang="en-US" dirty="0" err="1">
                <a:solidFill>
                  <a:srgbClr val="FF0000"/>
                </a:solidFill>
              </a:rPr>
              <a:t>họa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các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ảnh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DDF90383-0E0F-90D7-FBDD-5B74E5E9BD0C}"/>
              </a:ext>
            </a:extLst>
          </p:cNvPr>
          <p:cNvSpPr/>
          <p:nvPr/>
        </p:nvSpPr>
        <p:spPr>
          <a:xfrm>
            <a:off x="8221953" y="604552"/>
            <a:ext cx="2750847" cy="1325563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phong</a:t>
            </a:r>
            <a:endParaRPr lang="en-US" dirty="0"/>
          </a:p>
        </p:txBody>
      </p:sp>
      <p:pic>
        <p:nvPicPr>
          <p:cNvPr id="3" name="Picture 2" descr="A yellow rectangular object with writing on it&#10;&#10;Description automatically generated">
            <a:extLst>
              <a:ext uri="{FF2B5EF4-FFF2-40B4-BE49-F238E27FC236}">
                <a16:creationId xmlns:a16="http://schemas.microsoft.com/office/drawing/2014/main" id="{EC07312D-89BE-DB41-BBD9-AE143DAC6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33" y="2175657"/>
            <a:ext cx="9612309" cy="379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88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F1DEB2-C386-48B3-22B9-EEF4DB3FA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1.4 Minh </a:t>
            </a:r>
            <a:r>
              <a:rPr lang="en-US" dirty="0" err="1">
                <a:solidFill>
                  <a:srgbClr val="FF0000"/>
                </a:solidFill>
              </a:rPr>
              <a:t>họa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các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ảnh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DDF90383-0E0F-90D7-FBDD-5B74E5E9BD0C}"/>
              </a:ext>
            </a:extLst>
          </p:cNvPr>
          <p:cNvSpPr/>
          <p:nvPr/>
        </p:nvSpPr>
        <p:spPr>
          <a:xfrm>
            <a:off x="8294348" y="539388"/>
            <a:ext cx="2835253" cy="1513498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phong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nền</a:t>
            </a:r>
            <a:endParaRPr lang="en-US" dirty="0"/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3E25D56-A4E8-5C67-7532-96519DABC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31" y="2240821"/>
            <a:ext cx="9848270" cy="388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51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72132-5A5F-E215-649A-F16CDDCEF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1.5 </a:t>
            </a:r>
            <a:r>
              <a:rPr lang="en-US" sz="4800" dirty="0" err="1">
                <a:solidFill>
                  <a:srgbClr val="FF0000"/>
                </a:solidFill>
              </a:rPr>
              <a:t>Kết</a:t>
            </a:r>
            <a:r>
              <a:rPr lang="en-US" sz="4800" dirty="0">
                <a:solidFill>
                  <a:srgbClr val="FF0000"/>
                </a:solidFill>
              </a:rPr>
              <a:t> </a:t>
            </a:r>
            <a:r>
              <a:rPr lang="en-US" sz="4800" dirty="0" err="1">
                <a:solidFill>
                  <a:srgbClr val="FF0000"/>
                </a:solidFill>
              </a:rPr>
              <a:t>luận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A335B-1072-6A5B-1B05-0F5893A35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err="1">
                <a:solidFill>
                  <a:schemeClr val="tx1"/>
                </a:solidFill>
              </a:rPr>
              <a:t>Với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tập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dữ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liệu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chiếu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chỉ</a:t>
            </a:r>
            <a:r>
              <a:rPr lang="en-US" sz="2800" dirty="0">
                <a:solidFill>
                  <a:schemeClr val="tx1"/>
                </a:solidFill>
              </a:rPr>
              <a:t> (19 </a:t>
            </a:r>
            <a:r>
              <a:rPr lang="en-US" sz="2800" dirty="0" err="1">
                <a:solidFill>
                  <a:schemeClr val="tx1"/>
                </a:solidFill>
              </a:rPr>
              <a:t>ảnh</a:t>
            </a:r>
            <a:r>
              <a:rPr lang="en-US" sz="2800" dirty="0">
                <a:solidFill>
                  <a:schemeClr val="tx1"/>
                </a:solidFill>
              </a:rPr>
              <a:t>) </a:t>
            </a:r>
            <a:r>
              <a:rPr lang="en-US" sz="2800" dirty="0" err="1">
                <a:solidFill>
                  <a:schemeClr val="tx1"/>
                </a:solidFill>
              </a:rPr>
              <a:t>và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chế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phong</a:t>
            </a:r>
            <a:r>
              <a:rPr lang="en-US" sz="2800" dirty="0">
                <a:solidFill>
                  <a:schemeClr val="tx1"/>
                </a:solidFill>
              </a:rPr>
              <a:t> (31 </a:t>
            </a:r>
            <a:r>
              <a:rPr lang="en-US" sz="2800" dirty="0" err="1">
                <a:solidFill>
                  <a:schemeClr val="tx1"/>
                </a:solidFill>
              </a:rPr>
              <a:t>ảnh</a:t>
            </a:r>
            <a:r>
              <a:rPr lang="en-US" sz="2800" dirty="0">
                <a:solidFill>
                  <a:schemeClr val="tx1"/>
                </a:solidFill>
              </a:rPr>
              <a:t>) </a:t>
            </a:r>
            <a:r>
              <a:rPr lang="en-US" sz="2800" dirty="0" err="1">
                <a:solidFill>
                  <a:schemeClr val="tx1"/>
                </a:solidFill>
              </a:rPr>
              <a:t>thì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có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vẻ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việc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áp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dụng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thuật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toán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xóa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nền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mang</a:t>
            </a:r>
            <a:r>
              <a:rPr lang="en-US" sz="2800" b="1" dirty="0">
                <a:solidFill>
                  <a:schemeClr val="tx1"/>
                </a:solidFill>
              </a:rPr>
              <a:t> lại </a:t>
            </a:r>
            <a:r>
              <a:rPr lang="en-US" sz="2800" b="1" dirty="0" err="1">
                <a:solidFill>
                  <a:schemeClr val="tx1"/>
                </a:solidFill>
              </a:rPr>
              <a:t>hiệu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quả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cho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bài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toán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phát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hiện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và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nhận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diện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văn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bản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chữ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Hán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r>
              <a:rPr lang="en-US" sz="2800" dirty="0" err="1">
                <a:solidFill>
                  <a:schemeClr val="tx1"/>
                </a:solidFill>
              </a:rPr>
              <a:t>Mô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hình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phát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hiện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văn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bản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dự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đoán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khá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tốt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các</a:t>
            </a:r>
            <a:r>
              <a:rPr lang="en-US" sz="2800" dirty="0">
                <a:solidFill>
                  <a:schemeClr val="tx1"/>
                </a:solidFill>
              </a:rPr>
              <a:t> bounding box </a:t>
            </a:r>
            <a:r>
              <a:rPr lang="en-US" sz="2800" dirty="0" err="1">
                <a:solidFill>
                  <a:schemeClr val="tx1"/>
                </a:solidFill>
              </a:rPr>
              <a:t>từ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ảnh</a:t>
            </a:r>
            <a:r>
              <a:rPr lang="en-US" sz="2800" dirty="0">
                <a:solidFill>
                  <a:schemeClr val="tx1"/>
                </a:solidFill>
              </a:rPr>
              <a:t>. </a:t>
            </a:r>
          </a:p>
          <a:p>
            <a:r>
              <a:rPr lang="vi-VN" sz="2800" dirty="0">
                <a:solidFill>
                  <a:schemeClr val="tx1"/>
                </a:solidFill>
              </a:rPr>
              <a:t>Kết quả </a:t>
            </a:r>
            <a:r>
              <a:rPr lang="vi-VN" sz="2800" b="1" dirty="0">
                <a:solidFill>
                  <a:schemeClr val="tx1"/>
                </a:solidFill>
              </a:rPr>
              <a:t>mô hình nhận dạng quá thấp</a:t>
            </a:r>
            <a:r>
              <a:rPr lang="vi-VN" sz="2800" dirty="0">
                <a:solidFill>
                  <a:schemeClr val="tx1"/>
                </a:solidFill>
              </a:rPr>
              <a:t>, chỉ đạt 43.09% và 69.52% lần lượt trên tập chế phong và sắc phong.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vi-VN" sz="2800" dirty="0">
                <a:solidFill>
                  <a:schemeClr val="tx1"/>
                </a:solidFill>
              </a:rPr>
              <a:t>Có những ảnh của chế phong hoàn toàn không nhận diện được như ảnh</a:t>
            </a:r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84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05E4-97FB-6BCE-6B7F-1B7CFA6C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893" y="238731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2. </a:t>
            </a:r>
            <a:r>
              <a:rPr lang="en-US" dirty="0" err="1">
                <a:solidFill>
                  <a:srgbClr val="FF0000"/>
                </a:solidFill>
              </a:rPr>
              <a:t>Tài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liệu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gán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nhãn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đánh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giá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853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05E4-97FB-6BCE-6B7F-1B7CFA6C2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2.1 </a:t>
            </a:r>
            <a:r>
              <a:rPr lang="en-US" dirty="0" err="1">
                <a:solidFill>
                  <a:srgbClr val="FF0000"/>
                </a:solidFill>
              </a:rPr>
              <a:t>Cách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gán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nhãn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bằng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PPOCRLabel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173DB-84DA-04B2-D54D-38D3FD4589BF}"/>
              </a:ext>
            </a:extLst>
          </p:cNvPr>
          <p:cNvSpPr txBox="1"/>
          <p:nvPr/>
        </p:nvSpPr>
        <p:spPr>
          <a:xfrm>
            <a:off x="838200" y="1591221"/>
            <a:ext cx="9720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Link: </a:t>
            </a:r>
            <a:r>
              <a:rPr lang="en-US" dirty="0">
                <a:hlinkClick r:id="rId2"/>
              </a:rPr>
              <a:t>https://github.com/HoAnhKhoaVN/STR_Vietnam_Temple/blob/master/dataset/labeling/sac_phong/Cach_gan_nhan_sac_phong_bang_PPOCR.pdf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89D53F-4CDA-AEDD-413A-7B4BCBEB6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626" y="2514551"/>
            <a:ext cx="6375916" cy="349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08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05E4-97FB-6BCE-6B7F-1B7CFA6C2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2.2 </a:t>
            </a:r>
            <a:r>
              <a:rPr lang="en-US" dirty="0" err="1">
                <a:solidFill>
                  <a:srgbClr val="FF0000"/>
                </a:solidFill>
              </a:rPr>
              <a:t>Cách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đánh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bằng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CLEval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173DB-84DA-04B2-D54D-38D3FD4589BF}"/>
              </a:ext>
            </a:extLst>
          </p:cNvPr>
          <p:cNvSpPr txBox="1"/>
          <p:nvPr/>
        </p:nvSpPr>
        <p:spPr>
          <a:xfrm>
            <a:off x="838200" y="1591221"/>
            <a:ext cx="9720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Link: </a:t>
            </a:r>
            <a:r>
              <a:rPr lang="en-US" dirty="0">
                <a:hlinkClick r:id="rId2"/>
              </a:rPr>
              <a:t>https://github.com/HoAnhKhoaVN/STR_Vietnam_Temple/blob/master/my_ocr/det/eval/cach_danh_gia_bang_CLEval.pdf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C7609-232C-2FD6-09BC-D128FE7BC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853" y="2514551"/>
            <a:ext cx="7628496" cy="369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38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05E4-97FB-6BCE-6B7F-1B7CFA6C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8354" y="2766218"/>
            <a:ext cx="6969369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3 </a:t>
            </a:r>
            <a:r>
              <a:rPr lang="en-US" dirty="0" err="1">
                <a:solidFill>
                  <a:srgbClr val="FF0000"/>
                </a:solidFill>
              </a:rPr>
              <a:t>Đánh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mô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hình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đang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dùng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56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05E4-97FB-6BCE-6B7F-1B7CFA6C2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PPOCR v4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791305-8BD8-0705-24C9-74CF12C13B72}"/>
              </a:ext>
            </a:extLst>
          </p:cNvPr>
          <p:cNvSpPr txBox="1"/>
          <p:nvPr/>
        </p:nvSpPr>
        <p:spPr>
          <a:xfrm>
            <a:off x="838200" y="1729720"/>
            <a:ext cx="9988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: d:\\master\\ocr_nom\\deploy\\azure\\str_vietnam_temple\\.venv\\lib\\site-packages\\paddleocr\\ppocr\\utils\\ppocr_keys_v1.txt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A4C97-921C-F172-BD54-849ECDCC2374}"/>
              </a:ext>
            </a:extLst>
          </p:cNvPr>
          <p:cNvSpPr txBox="1"/>
          <p:nvPr/>
        </p:nvSpPr>
        <p:spPr>
          <a:xfrm>
            <a:off x="956603" y="2574388"/>
            <a:ext cx="10255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D:\Master\OCR_Nom\deploy\azure\str_vietnam_temple\.venv\Lib\site-packages\paddleocr\ppocr\utils\iou.py</a:t>
            </a:r>
          </a:p>
        </p:txBody>
      </p:sp>
    </p:spTree>
    <p:extLst>
      <p:ext uri="{BB962C8B-B14F-4D97-AF65-F5344CB8AC3E}">
        <p14:creationId xmlns:p14="http://schemas.microsoft.com/office/powerpoint/2010/main" val="3192231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2453F-24BB-9B61-EA6A-136D9965D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3.1 </a:t>
            </a:r>
            <a:r>
              <a:rPr lang="en-US" dirty="0" err="1">
                <a:solidFill>
                  <a:srgbClr val="FF0000"/>
                </a:solidFill>
              </a:rPr>
              <a:t>Kiến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trúc</a:t>
            </a:r>
            <a:r>
              <a:rPr lang="en-US" dirty="0">
                <a:solidFill>
                  <a:srgbClr val="FF0000"/>
                </a:solidFill>
              </a:rPr>
              <a:t> PPOCR-v4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A0B8A7-EBC2-24EB-9DE5-9F0D8807CA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91" y="2052886"/>
            <a:ext cx="7543389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3E3039CA-40FB-6098-F6A1-A63F8BB412BE}"/>
              </a:ext>
            </a:extLst>
          </p:cNvPr>
          <p:cNvSpPr/>
          <p:nvPr/>
        </p:nvSpPr>
        <p:spPr>
          <a:xfrm>
            <a:off x="7574438" y="205494"/>
            <a:ext cx="3628571" cy="2714171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PPOCR-v3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tiến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EA8A7A-3128-A4BD-EA04-A506980B98C7}"/>
              </a:ext>
            </a:extLst>
          </p:cNvPr>
          <p:cNvSpPr txBox="1"/>
          <p:nvPr/>
        </p:nvSpPr>
        <p:spPr>
          <a:xfrm>
            <a:off x="492369" y="5946011"/>
            <a:ext cx="1354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Nguồn: https://github.com/PaddlePaddle/PaddleOCR/blob/dygraph/doc/doc_ch/PP-OCRv4_introduction.md</a:t>
            </a:r>
          </a:p>
        </p:txBody>
      </p:sp>
    </p:spTree>
    <p:extLst>
      <p:ext uri="{BB962C8B-B14F-4D97-AF65-F5344CB8AC3E}">
        <p14:creationId xmlns:p14="http://schemas.microsoft.com/office/powerpoint/2010/main" val="2024840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B3545-9704-3203-EF83-8BE326049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3.2 </a:t>
            </a:r>
            <a:r>
              <a:rPr lang="en-US" dirty="0" err="1">
                <a:solidFill>
                  <a:srgbClr val="FF0000"/>
                </a:solidFill>
              </a:rPr>
              <a:t>Phát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văn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bản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C761C4-BAC2-17B0-1809-B371B957B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344" y="2292176"/>
            <a:ext cx="8404421" cy="3208737"/>
          </a:xfrm>
        </p:spPr>
      </p:pic>
    </p:spTree>
    <p:extLst>
      <p:ext uri="{BB962C8B-B14F-4D97-AF65-F5344CB8AC3E}">
        <p14:creationId xmlns:p14="http://schemas.microsoft.com/office/powerpoint/2010/main" val="2115764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DA242-71C4-1797-4608-4FA7E73E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Nội</a:t>
            </a:r>
            <a:r>
              <a:rPr lang="en-US" dirty="0">
                <a:solidFill>
                  <a:srgbClr val="FF0000"/>
                </a:solidFill>
              </a:rPr>
              <a:t> dung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F1A75-322B-ECA3-148C-5FF2FBA3C3E9}"/>
              </a:ext>
            </a:extLst>
          </p:cNvPr>
          <p:cNvSpPr txBox="1"/>
          <p:nvPr/>
        </p:nvSpPr>
        <p:spPr>
          <a:xfrm>
            <a:off x="1603512" y="1887794"/>
            <a:ext cx="90035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err="1"/>
              <a:t>Đánh</a:t>
            </a:r>
            <a:r>
              <a:rPr lang="en-US" sz="3200" dirty="0"/>
              <a:t> </a:t>
            </a:r>
            <a:r>
              <a:rPr lang="en-US" sz="3200" dirty="0" err="1"/>
              <a:t>giá</a:t>
            </a:r>
            <a:r>
              <a:rPr lang="en-US" sz="3200" dirty="0"/>
              <a:t> </a:t>
            </a:r>
            <a:r>
              <a:rPr lang="en-US" sz="3200" dirty="0" err="1"/>
              <a:t>kết</a:t>
            </a:r>
            <a:r>
              <a:rPr lang="en-US" sz="3200" dirty="0"/>
              <a:t> </a:t>
            </a:r>
            <a:r>
              <a:rPr lang="en-US" sz="3200" dirty="0" err="1"/>
              <a:t>quả</a:t>
            </a:r>
            <a:r>
              <a:rPr lang="en-US" sz="3200" dirty="0"/>
              <a:t> OCR </a:t>
            </a:r>
            <a:r>
              <a:rPr lang="en-US" sz="3200" dirty="0" err="1"/>
              <a:t>trên</a:t>
            </a:r>
            <a:r>
              <a:rPr lang="en-US" sz="3200" dirty="0"/>
              <a:t> </a:t>
            </a:r>
            <a:r>
              <a:rPr lang="en-US" sz="3200" dirty="0" err="1"/>
              <a:t>sắc</a:t>
            </a:r>
            <a:r>
              <a:rPr lang="en-US" sz="3200" dirty="0"/>
              <a:t> </a:t>
            </a:r>
            <a:r>
              <a:rPr lang="en-US" sz="3200" dirty="0" err="1"/>
              <a:t>phong</a:t>
            </a: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 err="1"/>
              <a:t>Tài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gán</a:t>
            </a:r>
            <a:r>
              <a:rPr lang="en-US" sz="3200" dirty="0"/>
              <a:t> </a:t>
            </a:r>
            <a:r>
              <a:rPr lang="en-US" sz="3200" dirty="0" err="1"/>
              <a:t>nhãn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đánh</a:t>
            </a:r>
            <a:r>
              <a:rPr lang="en-US" sz="3200" dirty="0"/>
              <a:t> </a:t>
            </a:r>
            <a:r>
              <a:rPr lang="en-US" sz="3200" dirty="0" err="1"/>
              <a:t>giá</a:t>
            </a:r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 err="1"/>
              <a:t>Đánh</a:t>
            </a:r>
            <a:r>
              <a:rPr lang="en-US" sz="3200" dirty="0"/>
              <a:t> </a:t>
            </a:r>
            <a:r>
              <a:rPr lang="en-US" sz="3200" dirty="0" err="1"/>
              <a:t>giá</a:t>
            </a:r>
            <a:r>
              <a:rPr lang="en-US" sz="3200" dirty="0"/>
              <a:t> </a:t>
            </a:r>
            <a:r>
              <a:rPr lang="en-US" sz="3200" dirty="0" err="1"/>
              <a:t>kết</a:t>
            </a:r>
            <a:r>
              <a:rPr lang="en-US" sz="3200" dirty="0"/>
              <a:t> </a:t>
            </a:r>
            <a:r>
              <a:rPr lang="en-US" sz="3200" dirty="0" err="1"/>
              <a:t>quả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PPOCR-v4</a:t>
            </a:r>
          </a:p>
        </p:txBody>
      </p:sp>
    </p:spTree>
    <p:extLst>
      <p:ext uri="{BB962C8B-B14F-4D97-AF65-F5344CB8AC3E}">
        <p14:creationId xmlns:p14="http://schemas.microsoft.com/office/powerpoint/2010/main" val="615010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B3545-9704-3203-EF83-8BE326049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E07E882-1C11-5304-0492-01D7791EFB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45" y="2189163"/>
            <a:ext cx="710431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09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08FA-FDB6-348F-BDEF-61583FF88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3.3 </a:t>
            </a:r>
            <a:r>
              <a:rPr lang="en-US" dirty="0" err="1">
                <a:solidFill>
                  <a:srgbClr val="FF0000"/>
                </a:solidFill>
              </a:rPr>
              <a:t>Đánh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mô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hình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nhận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dạng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0846C-ACA6-97AF-5B65-EC91648AF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915" y="1812314"/>
            <a:ext cx="7468840" cy="38569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92BA58-1CF0-DBE7-731A-B5CB68EA3C20}"/>
              </a:ext>
            </a:extLst>
          </p:cNvPr>
          <p:cNvSpPr txBox="1"/>
          <p:nvPr/>
        </p:nvSpPr>
        <p:spPr>
          <a:xfrm>
            <a:off x="492369" y="5946011"/>
            <a:ext cx="1354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Nguồn: https://github.com/PaddlePaddle/PaddleOCR/blob/dygraph/doc/doc_ch/PP-OCRv4_introduction.md</a:t>
            </a:r>
          </a:p>
        </p:txBody>
      </p:sp>
    </p:spTree>
    <p:extLst>
      <p:ext uri="{BB962C8B-B14F-4D97-AF65-F5344CB8AC3E}">
        <p14:creationId xmlns:p14="http://schemas.microsoft.com/office/powerpoint/2010/main" val="2120698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08FA-FDB6-348F-BDEF-61583FF88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3.4 </a:t>
            </a:r>
            <a:r>
              <a:rPr lang="en-US" dirty="0" err="1">
                <a:solidFill>
                  <a:srgbClr val="FF0000"/>
                </a:solidFill>
              </a:rPr>
              <a:t>Đánh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đầu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cuối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6BCBDD-B02F-538D-AD46-D1DB326BC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165" y="2658736"/>
            <a:ext cx="10274635" cy="255403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A164FA-76DC-7B8C-4490-C9870A039C14}"/>
              </a:ext>
            </a:extLst>
          </p:cNvPr>
          <p:cNvSpPr txBox="1"/>
          <p:nvPr/>
        </p:nvSpPr>
        <p:spPr>
          <a:xfrm>
            <a:off x="492369" y="5946011"/>
            <a:ext cx="1354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Nguồn: https://github.com/PaddlePaddle/PaddleOCR/blob/dygraph/doc/doc_ch/PP-OCRv4_introduction.md</a:t>
            </a:r>
          </a:p>
        </p:txBody>
      </p:sp>
    </p:spTree>
    <p:extLst>
      <p:ext uri="{BB962C8B-B14F-4D97-AF65-F5344CB8AC3E}">
        <p14:creationId xmlns:p14="http://schemas.microsoft.com/office/powerpoint/2010/main" val="3666608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05E4-97FB-6BCE-6B7F-1B7CFA6C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971" y="727323"/>
            <a:ext cx="10022058" cy="969716"/>
          </a:xfrm>
        </p:spPr>
        <p:txBody>
          <a:bodyPr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Kế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hoạch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tuần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này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1785E-CAF5-E678-CB6F-03505061D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7039"/>
            <a:ext cx="10515600" cy="3821778"/>
          </a:xfrm>
        </p:spPr>
        <p:txBody>
          <a:bodyPr>
            <a:normAutofit fontScale="92500" lnSpcReduction="20000"/>
          </a:bodyPr>
          <a:lstStyle/>
          <a:p>
            <a:r>
              <a:rPr lang="en-US" sz="4800" baseline="-25000" dirty="0" err="1">
                <a:solidFill>
                  <a:schemeClr val="tx1"/>
                </a:solidFill>
              </a:rPr>
              <a:t>Đánh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giá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mô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hình</a:t>
            </a:r>
            <a:r>
              <a:rPr lang="en-US" sz="4800" baseline="-25000" dirty="0">
                <a:solidFill>
                  <a:schemeClr val="tx1"/>
                </a:solidFill>
              </a:rPr>
              <a:t> PPOCR-v4 </a:t>
            </a:r>
            <a:r>
              <a:rPr lang="en-US" sz="4800" baseline="-25000" dirty="0" err="1">
                <a:solidFill>
                  <a:schemeClr val="tx1"/>
                </a:solidFill>
              </a:rPr>
              <a:t>với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dữ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liệu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của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tác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giả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>
                <a:solidFill>
                  <a:schemeClr val="tx1"/>
                </a:solidFill>
                <a:hlinkClick r:id="rId2"/>
              </a:rPr>
              <a:t>https://github.com/PaddlePaddle/PaddleOCR/blob/dygraph/doc/doc_ch/dataset/datasets.md</a:t>
            </a:r>
            <a:endParaRPr lang="en-US" sz="4800" baseline="-25000" dirty="0">
              <a:solidFill>
                <a:schemeClr val="tx1"/>
              </a:solidFill>
            </a:endParaRPr>
          </a:p>
          <a:p>
            <a:r>
              <a:rPr lang="en-US" sz="4800" baseline="-25000" dirty="0" err="1">
                <a:solidFill>
                  <a:schemeClr val="tx1"/>
                </a:solidFill>
              </a:rPr>
              <a:t>Đánh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giá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riêng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phần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nhận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diện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văn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bản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chế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phong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và</a:t>
            </a:r>
            <a:r>
              <a:rPr lang="en-US" sz="4800" baseline="-25000" dirty="0">
                <a:solidFill>
                  <a:schemeClr val="tx1"/>
                </a:solidFill>
              </a:rPr>
              <a:t> PPOCR-v4</a:t>
            </a:r>
          </a:p>
          <a:p>
            <a:r>
              <a:rPr lang="en-US" sz="4800" baseline="-25000" dirty="0" err="1">
                <a:solidFill>
                  <a:schemeClr val="tx1"/>
                </a:solidFill>
              </a:rPr>
              <a:t>Chọn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phông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phù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hợp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cho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blendtext</a:t>
            </a:r>
            <a:endParaRPr lang="en-US" sz="4800" baseline="-25000" dirty="0">
              <a:solidFill>
                <a:schemeClr val="tx1"/>
              </a:solidFill>
            </a:endParaRPr>
          </a:p>
          <a:p>
            <a:r>
              <a:rPr lang="en-US" sz="4800" baseline="-25000" dirty="0" err="1">
                <a:solidFill>
                  <a:schemeClr val="tx1"/>
                </a:solidFill>
              </a:rPr>
              <a:t>Đọc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hiểu</a:t>
            </a:r>
            <a:r>
              <a:rPr lang="en-US" sz="4800" baseline="-25000" dirty="0">
                <a:solidFill>
                  <a:schemeClr val="tx1"/>
                </a:solidFill>
              </a:rPr>
              <a:t> </a:t>
            </a:r>
            <a:r>
              <a:rPr lang="en-US" sz="4800" baseline="-25000" dirty="0" err="1">
                <a:solidFill>
                  <a:schemeClr val="tx1"/>
                </a:solidFill>
              </a:rPr>
              <a:t>bài</a:t>
            </a:r>
            <a:r>
              <a:rPr lang="en-US" sz="4800" baseline="-25000" dirty="0">
                <a:solidFill>
                  <a:schemeClr val="tx1"/>
                </a:solidFill>
              </a:rPr>
              <a:t> báo: </a:t>
            </a:r>
            <a:r>
              <a:rPr lang="en-US" sz="4800" baseline="-25000" dirty="0" err="1">
                <a:solidFill>
                  <a:schemeClr val="tx1"/>
                </a:solidFill>
                <a:hlinkClick r:id="rId3"/>
              </a:rPr>
              <a:t>SwapText</a:t>
            </a:r>
            <a:r>
              <a:rPr lang="en-US" sz="4800" baseline="-25000" dirty="0">
                <a:solidFill>
                  <a:schemeClr val="tx1"/>
                </a:solidFill>
                <a:hlinkClick r:id="rId3"/>
              </a:rPr>
              <a:t>: Image Based Texts Transfer in Scenes</a:t>
            </a:r>
            <a:endParaRPr lang="en-US" sz="4800" baseline="-25000" dirty="0">
              <a:solidFill>
                <a:schemeClr val="tx1"/>
              </a:solidFill>
            </a:endParaRPr>
          </a:p>
          <a:p>
            <a:endParaRPr lang="en-US" sz="48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46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62EA4-38A4-02F5-619A-108D13459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365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Cám ơn thầy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các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bạn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theo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dõi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162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DA242-71C4-1797-4608-4FA7E73EB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366" y="2612394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 </a:t>
            </a:r>
            <a:r>
              <a:rPr lang="en-US" dirty="0" err="1">
                <a:solidFill>
                  <a:srgbClr val="FF0000"/>
                </a:solidFill>
              </a:rPr>
              <a:t>Đánh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mô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hình</a:t>
            </a:r>
            <a:r>
              <a:rPr lang="en-US" dirty="0">
                <a:solidFill>
                  <a:srgbClr val="FF0000"/>
                </a:solidFill>
              </a:rPr>
              <a:t> OCR </a:t>
            </a:r>
            <a:r>
              <a:rPr lang="en-US" dirty="0" err="1">
                <a:solidFill>
                  <a:srgbClr val="FF0000"/>
                </a:solidFill>
              </a:rPr>
              <a:t>sắc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phong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960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B267D-DB68-FE63-00F0-0ABBB139D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1.1 </a:t>
            </a:r>
            <a:r>
              <a:rPr lang="en-US" dirty="0" err="1">
                <a:solidFill>
                  <a:srgbClr val="FF0000"/>
                </a:solidFill>
              </a:rPr>
              <a:t>Gán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nhãn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tập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dữ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liệu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chế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phong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2E161A-65B5-0DE5-A77F-384A8765B827}"/>
              </a:ext>
            </a:extLst>
          </p:cNvPr>
          <p:cNvSpPr txBox="1"/>
          <p:nvPr/>
        </p:nvSpPr>
        <p:spPr>
          <a:xfrm>
            <a:off x="1237957" y="1885071"/>
            <a:ext cx="9509760" cy="336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3000" dirty="0" err="1"/>
              <a:t>Chế</a:t>
            </a:r>
            <a:r>
              <a:rPr lang="en-US" sz="3000" dirty="0"/>
              <a:t> </a:t>
            </a:r>
            <a:r>
              <a:rPr lang="en-US" sz="3000" dirty="0" err="1"/>
              <a:t>phong</a:t>
            </a:r>
            <a:r>
              <a:rPr lang="en-US" sz="3000" dirty="0"/>
              <a:t> (31 </a:t>
            </a:r>
            <a:r>
              <a:rPr lang="en-US" sz="3000" dirty="0" err="1"/>
              <a:t>ảnh</a:t>
            </a:r>
            <a:r>
              <a:rPr lang="en-US" sz="3000" dirty="0"/>
              <a:t>):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3000" dirty="0"/>
              <a:t>Bounding box </a:t>
            </a:r>
            <a:r>
              <a:rPr lang="en-US" sz="3000" dirty="0" err="1"/>
              <a:t>cho</a:t>
            </a:r>
            <a:r>
              <a:rPr lang="en-US" sz="3000" dirty="0"/>
              <a:t> </a:t>
            </a:r>
            <a:r>
              <a:rPr lang="en-US" sz="3000" dirty="0" err="1"/>
              <a:t>phát</a:t>
            </a:r>
            <a:r>
              <a:rPr lang="en-US" sz="3000" dirty="0"/>
              <a:t> </a:t>
            </a:r>
            <a:r>
              <a:rPr lang="en-US" sz="3000" dirty="0" err="1"/>
              <a:t>hiện</a:t>
            </a:r>
            <a:r>
              <a:rPr lang="en-US" sz="3000" dirty="0"/>
              <a:t> </a:t>
            </a:r>
            <a:r>
              <a:rPr lang="en-US" sz="3000" dirty="0" err="1"/>
              <a:t>văn</a:t>
            </a:r>
            <a:r>
              <a:rPr lang="en-US" sz="3000" dirty="0"/>
              <a:t> </a:t>
            </a:r>
            <a:r>
              <a:rPr lang="en-US" sz="3000" dirty="0" err="1"/>
              <a:t>bản</a:t>
            </a:r>
            <a:endParaRPr lang="en-US" sz="3000" dirty="0"/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3000" dirty="0"/>
              <a:t>Văn </a:t>
            </a:r>
            <a:r>
              <a:rPr lang="en-US" sz="3000" dirty="0" err="1"/>
              <a:t>bản</a:t>
            </a:r>
            <a:r>
              <a:rPr lang="en-US" sz="3000" dirty="0"/>
              <a:t> </a:t>
            </a:r>
            <a:r>
              <a:rPr lang="en-US" sz="3000" dirty="0" err="1"/>
              <a:t>cho</a:t>
            </a:r>
            <a:r>
              <a:rPr lang="en-US" sz="3000" dirty="0"/>
              <a:t> </a:t>
            </a:r>
            <a:r>
              <a:rPr lang="en-US" sz="3000" dirty="0" err="1"/>
              <a:t>nhận</a:t>
            </a:r>
            <a:r>
              <a:rPr lang="en-US" sz="3000" dirty="0"/>
              <a:t> </a:t>
            </a:r>
            <a:r>
              <a:rPr lang="en-US" sz="3000" dirty="0" err="1"/>
              <a:t>dạng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9802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B267D-DB68-FE63-00F0-0ABBB139D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1.1 </a:t>
            </a:r>
            <a:r>
              <a:rPr lang="en-US" dirty="0" err="1">
                <a:solidFill>
                  <a:srgbClr val="FF0000"/>
                </a:solidFill>
              </a:rPr>
              <a:t>Gán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nhãn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tập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dữ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liệu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chế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phong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764EA44-F21B-BE4E-182A-2479AE14E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42" y="1685653"/>
            <a:ext cx="8041507" cy="428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67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23C68-5D05-EFDE-FC76-AEF435A1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1.2 </a:t>
            </a:r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đánh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phát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hiện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văn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bản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C4AD62-6BEB-62B8-1998-7A276BD30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49686"/>
            <a:ext cx="10515601" cy="274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72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2BBB8-0ADF-12F7-766E-A240EB85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1.3 </a:t>
            </a:r>
            <a:r>
              <a:rPr lang="en-US" dirty="0" err="1">
                <a:solidFill>
                  <a:srgbClr val="FF0000"/>
                </a:solidFill>
              </a:rPr>
              <a:t>Đánh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r>
              <a:rPr lang="en-US" dirty="0">
                <a:solidFill>
                  <a:srgbClr val="FF0000"/>
                </a:solidFill>
              </a:rPr>
              <a:t> end-to-end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EA13A5-06FF-C9C4-1E5B-60B43C3FE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17" y="2215968"/>
            <a:ext cx="10691583" cy="21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28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F1DEB2-C386-48B3-22B9-EEF4DB3FA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1.4 Minh </a:t>
            </a:r>
            <a:r>
              <a:rPr lang="en-US" dirty="0" err="1">
                <a:solidFill>
                  <a:srgbClr val="FF0000"/>
                </a:solidFill>
              </a:rPr>
              <a:t>họa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các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ảnh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 descr="A close-up of a paper&#10;&#10;Description automatically generated">
            <a:extLst>
              <a:ext uri="{FF2B5EF4-FFF2-40B4-BE49-F238E27FC236}">
                <a16:creationId xmlns:a16="http://schemas.microsoft.com/office/drawing/2014/main" id="{A55C3754-CEEF-898F-ECBD-D3E5A7612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744" y="1716157"/>
            <a:ext cx="5943600" cy="4414520"/>
          </a:xfrm>
          <a:prstGeom prst="rect">
            <a:avLst/>
          </a:prstGeom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DDF90383-0E0F-90D7-FBDD-5B74E5E9BD0C}"/>
              </a:ext>
            </a:extLst>
          </p:cNvPr>
          <p:cNvSpPr/>
          <p:nvPr/>
        </p:nvSpPr>
        <p:spPr>
          <a:xfrm>
            <a:off x="8095344" y="1131228"/>
            <a:ext cx="3258456" cy="1910492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Minh </a:t>
            </a:r>
            <a:r>
              <a:rPr lang="en-US" dirty="0" err="1"/>
              <a:t>hoạ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baseline</a:t>
            </a:r>
          </a:p>
        </p:txBody>
      </p:sp>
    </p:spTree>
    <p:extLst>
      <p:ext uri="{BB962C8B-B14F-4D97-AF65-F5344CB8AC3E}">
        <p14:creationId xmlns:p14="http://schemas.microsoft.com/office/powerpoint/2010/main" val="3674462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F1DEB2-C386-48B3-22B9-EEF4DB3FA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1.4 Minh </a:t>
            </a:r>
            <a:r>
              <a:rPr lang="en-US" dirty="0" err="1">
                <a:solidFill>
                  <a:srgbClr val="FF0000"/>
                </a:solidFill>
              </a:rPr>
              <a:t>họa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các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ảnh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DDF90383-0E0F-90D7-FBDD-5B74E5E9BD0C}"/>
              </a:ext>
            </a:extLst>
          </p:cNvPr>
          <p:cNvSpPr/>
          <p:nvPr/>
        </p:nvSpPr>
        <p:spPr>
          <a:xfrm>
            <a:off x="8095344" y="1131228"/>
            <a:ext cx="3258456" cy="1910492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Minh </a:t>
            </a:r>
            <a:r>
              <a:rPr lang="en-US" dirty="0" err="1"/>
              <a:t>họa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BG_RM_LQN</a:t>
            </a:r>
          </a:p>
        </p:txBody>
      </p:sp>
      <p:pic>
        <p:nvPicPr>
          <p:cNvPr id="3" name="Picture 2" descr="A black background with writing on it&#10;&#10;Description automatically generated">
            <a:extLst>
              <a:ext uri="{FF2B5EF4-FFF2-40B4-BE49-F238E27FC236}">
                <a16:creationId xmlns:a16="http://schemas.microsoft.com/office/drawing/2014/main" id="{DAB986E2-B9AA-32A0-7F1F-B6D1D3071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15" y="1716157"/>
            <a:ext cx="5943600" cy="441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77496"/>
      </p:ext>
    </p:extLst>
  </p:cSld>
  <p:clrMapOvr>
    <a:masterClrMapping/>
  </p:clrMapOvr>
</p:sld>
</file>

<file path=ppt/theme/theme1.xml><?xml version="1.0" encoding="utf-8"?>
<a:theme xmlns:a="http://schemas.openxmlformats.org/drawingml/2006/main" name="ArchVTI">
  <a:themeElements>
    <a:clrScheme name="AnalogousFromDarkSeedLeftStep">
      <a:dk1>
        <a:srgbClr val="000000"/>
      </a:dk1>
      <a:lt1>
        <a:srgbClr val="FFFFFF"/>
      </a:lt1>
      <a:dk2>
        <a:srgbClr val="213B37"/>
      </a:dk2>
      <a:lt2>
        <a:srgbClr val="E8E5E2"/>
      </a:lt2>
      <a:accent1>
        <a:srgbClr val="2985E7"/>
      </a:accent1>
      <a:accent2>
        <a:srgbClr val="15B4C5"/>
      </a:accent2>
      <a:accent3>
        <a:srgbClr val="20B787"/>
      </a:accent3>
      <a:accent4>
        <a:srgbClr val="14BA40"/>
      </a:accent4>
      <a:accent5>
        <a:srgbClr val="38BA21"/>
      </a:accent5>
      <a:accent6>
        <a:srgbClr val="70B614"/>
      </a:accent6>
      <a:hlink>
        <a:srgbClr val="319332"/>
      </a:hlink>
      <a:folHlink>
        <a:srgbClr val="7F7F7F"/>
      </a:folHlink>
    </a:clrScheme>
    <a:fontScheme name="Custom 16">
      <a:majorFont>
        <a:latin typeface="Footlight MT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631</Words>
  <Application>Microsoft Office PowerPoint</Application>
  <PresentationFormat>Widescreen</PresentationFormat>
  <Paragraphs>50</Paragraphs>
  <Slides>24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Avenir Next LT Pro</vt:lpstr>
      <vt:lpstr>Footlight MT Light</vt:lpstr>
      <vt:lpstr>Wingdings</vt:lpstr>
      <vt:lpstr>ArchVTI</vt:lpstr>
      <vt:lpstr>Báo cáo kết quả từ 04 ~11.11.2023</vt:lpstr>
      <vt:lpstr>Nội dung</vt:lpstr>
      <vt:lpstr>1. Đánh giá kết quả mô hình OCR sắc phong</vt:lpstr>
      <vt:lpstr>1.1 Gán nhãn tập dữ liệu chế phong</vt:lpstr>
      <vt:lpstr>1.1 Gán nhãn tập dữ liệu chế phong</vt:lpstr>
      <vt:lpstr>1.2 Kết quả đánh giá phát hiện văn bản</vt:lpstr>
      <vt:lpstr>1.3 Đánh giá kết quả end-to-end</vt:lpstr>
      <vt:lpstr>1.4 Minh họa các ảnh</vt:lpstr>
      <vt:lpstr>1.4 Minh họa các ảnh</vt:lpstr>
      <vt:lpstr>1.4 Minh họa các ảnh</vt:lpstr>
      <vt:lpstr>1.4 Minh họa các ảnh</vt:lpstr>
      <vt:lpstr>1.5 Kết luận</vt:lpstr>
      <vt:lpstr>2. Tài liệu gán nhãn và đánh giá</vt:lpstr>
      <vt:lpstr>2.1 Cách gán nhãn bằng PPOCRLabel</vt:lpstr>
      <vt:lpstr>2.2 Cách đánh giá bằng CLEval</vt:lpstr>
      <vt:lpstr>3 Đánh giá mô hình đang dùng</vt:lpstr>
      <vt:lpstr>PPOCR v4</vt:lpstr>
      <vt:lpstr>3.1 Kiến trúc PPOCR-v4</vt:lpstr>
      <vt:lpstr>3.2 Phát hiện văn bản</vt:lpstr>
      <vt:lpstr>Nhận diện văn bản</vt:lpstr>
      <vt:lpstr>3.3 Đánh giá mô hình nhận dạng</vt:lpstr>
      <vt:lpstr>3.4 Đánh giá đầu cuối</vt:lpstr>
      <vt:lpstr>Kế hoạch tuần này</vt:lpstr>
      <vt:lpstr>Cám ơn thầy và các bạn đã theo dõi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Khảo sát các phương pháp meta-learning cho bài toán OCR chữ Nôm</dc:title>
  <dc:creator>Hồ Anh Khoa</dc:creator>
  <cp:lastModifiedBy>Ho Anh Khoa</cp:lastModifiedBy>
  <cp:revision>32</cp:revision>
  <dcterms:created xsi:type="dcterms:W3CDTF">2023-08-19T06:40:07Z</dcterms:created>
  <dcterms:modified xsi:type="dcterms:W3CDTF">2023-11-11T07:47:36Z</dcterms:modified>
</cp:coreProperties>
</file>